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640" r:id="rId2"/>
    <p:sldId id="641" r:id="rId3"/>
    <p:sldId id="642" r:id="rId4"/>
    <p:sldId id="643" r:id="rId5"/>
    <p:sldId id="644" r:id="rId6"/>
    <p:sldId id="645" r:id="rId7"/>
    <p:sldId id="647" r:id="rId8"/>
    <p:sldId id="649" r:id="rId9"/>
    <p:sldId id="650" r:id="rId10"/>
    <p:sldId id="651" r:id="rId11"/>
    <p:sldId id="652" r:id="rId12"/>
    <p:sldId id="682" r:id="rId13"/>
    <p:sldId id="653" r:id="rId14"/>
    <p:sldId id="654" r:id="rId15"/>
    <p:sldId id="655" r:id="rId16"/>
    <p:sldId id="656" r:id="rId17"/>
    <p:sldId id="657" r:id="rId18"/>
    <p:sldId id="658" r:id="rId19"/>
    <p:sldId id="659" r:id="rId20"/>
    <p:sldId id="660" r:id="rId21"/>
    <p:sldId id="661" r:id="rId22"/>
    <p:sldId id="662" r:id="rId23"/>
    <p:sldId id="663" r:id="rId24"/>
    <p:sldId id="665" r:id="rId25"/>
    <p:sldId id="664" r:id="rId26"/>
    <p:sldId id="676" r:id="rId27"/>
    <p:sldId id="666" r:id="rId28"/>
    <p:sldId id="672" r:id="rId29"/>
    <p:sldId id="675" r:id="rId30"/>
    <p:sldId id="6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6745" autoAdjust="0"/>
  </p:normalViewPr>
  <p:slideViewPr>
    <p:cSldViewPr snapToGrid="0">
      <p:cViewPr varScale="1">
        <p:scale>
          <a:sx n="90" d="100"/>
          <a:sy n="90" d="100"/>
        </p:scale>
        <p:origin x="232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7850D-EA72-4F3F-930A-B7B076698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473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4DCE4-9E54-4E4E-A534-595F71E05B70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A19B4-3A96-4A65-85BC-00AC2E095A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81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Pharma</a:t>
            </a:r>
          </a:p>
          <a:p>
            <a:r>
              <a:rPr lang="en-US" dirty="0"/>
              <a:t>Chips, wireless communication, communication networks</a:t>
            </a:r>
          </a:p>
          <a:p>
            <a:r>
              <a:rPr lang="en-US" dirty="0"/>
              <a:t>Coal, petroleum</a:t>
            </a:r>
          </a:p>
          <a:p>
            <a:r>
              <a:rPr lang="en-US" dirty="0"/>
              <a:t>Medical</a:t>
            </a:r>
            <a:r>
              <a:rPr lang="en-US" baseline="0" dirty="0"/>
              <a:t> </a:t>
            </a:r>
            <a:r>
              <a:rPr lang="en-US" dirty="0"/>
              <a:t>Statistics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F4A4-8A01-1B4B-AE83-5DE9D10061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9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Social sciences</a:t>
            </a:r>
          </a:p>
          <a:p>
            <a:r>
              <a:rPr lang="en-US" dirty="0"/>
              <a:t>Clinical</a:t>
            </a:r>
            <a:r>
              <a:rPr lang="en-US" baseline="0" dirty="0"/>
              <a:t> research</a:t>
            </a:r>
          </a:p>
          <a:p>
            <a:r>
              <a:rPr lang="en-US" baseline="0" dirty="0"/>
              <a:t>Health</a:t>
            </a:r>
          </a:p>
          <a:p>
            <a:r>
              <a:rPr lang="en-US" baseline="0" dirty="0"/>
              <a:t>tropical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F4A4-8A01-1B4B-AE83-5DE9D10061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1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Drug related</a:t>
            </a:r>
            <a:r>
              <a:rPr lang="en-US" baseline="0" dirty="0"/>
              <a:t> research</a:t>
            </a:r>
          </a:p>
          <a:p>
            <a:r>
              <a:rPr lang="en-US" baseline="0" dirty="0"/>
              <a:t>Applied physics</a:t>
            </a:r>
          </a:p>
          <a:p>
            <a:r>
              <a:rPr lang="en-US" baseline="0" dirty="0"/>
              <a:t>Wireless communication</a:t>
            </a:r>
          </a:p>
          <a:p>
            <a:r>
              <a:rPr lang="en-US" baseline="0" dirty="0"/>
              <a:t>Computer science</a:t>
            </a:r>
          </a:p>
          <a:p>
            <a:r>
              <a:rPr lang="en-US" baseline="0" dirty="0"/>
              <a:t>Smart city, smart grid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F4A4-8A01-1B4B-AE83-5DE9D10061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4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Social sciences</a:t>
            </a:r>
          </a:p>
          <a:p>
            <a:r>
              <a:rPr lang="en-US" dirty="0"/>
              <a:t>Health</a:t>
            </a:r>
          </a:p>
          <a:p>
            <a:r>
              <a:rPr lang="en-US" dirty="0"/>
              <a:t>ecology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F4A4-8A01-1B4B-AE83-5DE9D10061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74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Social sciences</a:t>
            </a:r>
          </a:p>
          <a:p>
            <a:r>
              <a:rPr lang="en-US" dirty="0"/>
              <a:t>Health</a:t>
            </a:r>
          </a:p>
          <a:p>
            <a:r>
              <a:rPr lang="en-US" dirty="0"/>
              <a:t>Life &amp; earth, climate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F4A4-8A01-1B4B-AE83-5DE9D10061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0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Social sciences</a:t>
            </a:r>
          </a:p>
          <a:p>
            <a:r>
              <a:rPr lang="en-US" dirty="0"/>
              <a:t>Health</a:t>
            </a:r>
          </a:p>
          <a:p>
            <a:r>
              <a:rPr lang="en-US" dirty="0"/>
              <a:t>Climate</a:t>
            </a:r>
          </a:p>
          <a:p>
            <a:r>
              <a:rPr lang="en-US" dirty="0"/>
              <a:t>environmental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F4A4-8A01-1B4B-AE83-5DE9D10061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95"/>
          <a:stretch/>
        </p:blipFill>
        <p:spPr bwMode="auto">
          <a:xfrm>
            <a:off x="5872480" y="-594"/>
            <a:ext cx="6319520" cy="68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88840"/>
            <a:ext cx="10363200" cy="128016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552999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36"/>
          <a:stretch/>
        </p:blipFill>
        <p:spPr bwMode="auto">
          <a:xfrm>
            <a:off x="4586" y="-594"/>
            <a:ext cx="2621280" cy="68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1"/>
            <a:ext cx="52832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95401"/>
            <a:ext cx="52832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BE56-30BB-4C29-99CD-622CCF83A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9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52"/>
            <a:ext cx="1097280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85"/>
            <a:ext cx="10972800" cy="4536505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No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207" y="-594"/>
            <a:ext cx="9144793" cy="68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926224"/>
            <a:ext cx="4658880" cy="2718800"/>
          </a:xfrm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24" y="612648"/>
            <a:ext cx="4658880" cy="310896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Midd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80360"/>
            <a:ext cx="10972800" cy="109728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890">
                <a:alpha val="50000"/>
                <a:lumMod val="75000"/>
                <a:lumOff val="25000"/>
              </a:srgbClr>
            </a:gs>
            <a:gs pos="100000">
              <a:srgbClr val="00489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670"/>
          <a:stretch/>
        </p:blipFill>
        <p:spPr bwMode="auto">
          <a:xfrm>
            <a:off x="1" y="-594"/>
            <a:ext cx="2956560" cy="68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42" r="67670"/>
          <a:stretch/>
        </p:blipFill>
        <p:spPr bwMode="auto">
          <a:xfrm>
            <a:off x="2783839" y="-594"/>
            <a:ext cx="1361441" cy="68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42" r="67670"/>
          <a:stretch/>
        </p:blipFill>
        <p:spPr bwMode="auto">
          <a:xfrm>
            <a:off x="3566160" y="0"/>
            <a:ext cx="1361441" cy="68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4"/>
          <a:stretch/>
        </p:blipFill>
        <p:spPr bwMode="auto">
          <a:xfrm>
            <a:off x="4754880" y="-594"/>
            <a:ext cx="7437120" cy="68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1752"/>
            <a:ext cx="10972800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4785"/>
            <a:ext cx="10972800" cy="453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25279" y="6099048"/>
            <a:ext cx="961707" cy="3657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rgbClr val="004890"/>
                </a:solidFill>
              </a:defRPr>
            </a:lvl1pPr>
          </a:lstStyle>
          <a:p>
            <a:fld id="{F045888D-9AB1-6B4D-8F49-EDCF20386F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9" r:id="rId8"/>
    <p:sldLayoutId id="2147483661" r:id="rId9"/>
    <p:sldLayoutId id="2147483655" r:id="rId10"/>
    <p:sldLayoutId id="2147483660" r:id="rId11"/>
    <p:sldLayoutId id="2147483656" r:id="rId12"/>
    <p:sldLayoutId id="2147483657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0048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6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Advanced </a:t>
            </a:r>
            <a:r>
              <a:rPr lang="nl-NL" sz="2400" dirty="0" err="1"/>
              <a:t>bibliometric</a:t>
            </a:r>
            <a:r>
              <a:rPr lang="nl-NL" sz="2400" dirty="0"/>
              <a:t> analysis in </a:t>
            </a:r>
            <a:r>
              <a:rPr lang="nl-NL" sz="2400" dirty="0" err="1"/>
              <a:t>the</a:t>
            </a:r>
            <a:r>
              <a:rPr lang="nl-NL" sz="2400" dirty="0"/>
              <a:t> context of research </a:t>
            </a:r>
            <a:r>
              <a:rPr lang="nl-NL" sz="2400" dirty="0" err="1"/>
              <a:t>evaluation</a:t>
            </a:r>
            <a:r>
              <a:rPr lang="nl-NL" sz="2400" dirty="0"/>
              <a:t>: Area </a:t>
            </a:r>
            <a:r>
              <a:rPr lang="nl-NL" sz="2400" dirty="0" err="1"/>
              <a:t>Based</a:t>
            </a:r>
            <a:r>
              <a:rPr lang="nl-NL" sz="2400" dirty="0"/>
              <a:t> </a:t>
            </a:r>
            <a:r>
              <a:rPr lang="nl-NL" sz="2400" dirty="0" err="1"/>
              <a:t>Connectedness</a:t>
            </a:r>
            <a:r>
              <a:rPr lang="nl-NL" sz="2400" dirty="0"/>
              <a:t> (ABC) </a:t>
            </a:r>
            <a:r>
              <a:rPr lang="nl-NL" sz="2400" dirty="0" err="1"/>
              <a:t>to</a:t>
            </a:r>
            <a:r>
              <a:rPr lang="nl-NL" sz="2400" dirty="0"/>
              <a:t> society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Ed Noyons</a:t>
            </a:r>
          </a:p>
          <a:p>
            <a:endParaRPr lang="en-US" dirty="0"/>
          </a:p>
          <a:p>
            <a:r>
              <a:rPr lang="en-US" dirty="0"/>
              <a:t>AESIS Methods &amp; Instruments for Assessing the Societal Impact of Research, </a:t>
            </a:r>
          </a:p>
          <a:p>
            <a:r>
              <a:rPr lang="en-US" dirty="0"/>
              <a:t>King’s College London, Nov 6-8, 2019</a:t>
            </a:r>
          </a:p>
        </p:txBody>
      </p:sp>
    </p:spTree>
    <p:extLst>
      <p:ext uri="{BB962C8B-B14F-4D97-AF65-F5344CB8AC3E}">
        <p14:creationId xmlns:p14="http://schemas.microsoft.com/office/powerpoint/2010/main" val="6745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each research area, we know: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info covered by its publications </a:t>
            </a:r>
            <a:br>
              <a:rPr lang="en-US" dirty="0"/>
            </a:br>
            <a:r>
              <a:rPr lang="en-US" dirty="0"/>
              <a:t>(journals, authors, affiliations, keywords, </a:t>
            </a:r>
            <a:r>
              <a:rPr lang="en-US" dirty="0" err="1"/>
              <a:t>etc</a:t>
            </a:r>
            <a:r>
              <a:rPr lang="en-US" dirty="0"/>
              <a:t>);</a:t>
            </a:r>
          </a:p>
          <a:p>
            <a:r>
              <a:rPr lang="en-US" b="1" dirty="0"/>
              <a:t>Total volume (number of P whole period);</a:t>
            </a:r>
          </a:p>
          <a:p>
            <a:r>
              <a:rPr lang="en-US" dirty="0"/>
              <a:t>Volume per year (trend);</a:t>
            </a:r>
          </a:p>
          <a:p>
            <a:r>
              <a:rPr lang="en-US" dirty="0"/>
              <a:t>Other average stats (n authors, refs, affiliations, share International collaboration, …);</a:t>
            </a:r>
          </a:p>
          <a:p>
            <a:r>
              <a:rPr lang="en-US" dirty="0"/>
              <a:t>Impact (overall and per year) </a:t>
            </a:r>
          </a:p>
          <a:p>
            <a:r>
              <a:rPr lang="en-US" dirty="0"/>
              <a:t>Interdisciplinarity?</a:t>
            </a:r>
          </a:p>
          <a:p>
            <a:r>
              <a:rPr lang="en-US" dirty="0"/>
              <a:t>Internal coverage (proxy for database coverage)</a:t>
            </a:r>
          </a:p>
          <a:p>
            <a:r>
              <a:rPr lang="en-US" dirty="0"/>
              <a:t>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74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8103-2E5F-7B49-A5AF-C20723091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do we know about each cluster/area?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CE62-95E5-704D-9E00-B3E7908F0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percentage of papers P (co-authored) by industry;</a:t>
            </a:r>
          </a:p>
          <a:p>
            <a:r>
              <a:rPr lang="en-US" dirty="0"/>
              <a:t>The percentage of papers not published in English;</a:t>
            </a:r>
          </a:p>
          <a:p>
            <a:r>
              <a:rPr lang="en-US" dirty="0"/>
              <a:t>The percentage of papers being cited by patents;</a:t>
            </a:r>
          </a:p>
          <a:p>
            <a:r>
              <a:rPr lang="en-US" dirty="0"/>
              <a:t>The percentage of papers being tweeted;</a:t>
            </a:r>
          </a:p>
          <a:p>
            <a:r>
              <a:rPr lang="en-US" dirty="0"/>
              <a:t>The percentage of papers mentioned in news items;</a:t>
            </a:r>
          </a:p>
          <a:p>
            <a:r>
              <a:rPr lang="en-US" dirty="0"/>
              <a:t>The percentage of papers mentioned in policy documents;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CC5AD-2237-B04B-992F-B65C71CC1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62" y="4743450"/>
            <a:ext cx="4525137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F10CF-3790-7F4B-BEEF-8939356D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statistics (2014-2017) for signals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5E1E991-769A-7D47-AD23-4C8B855AA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433563"/>
              </p:ext>
            </p:extLst>
          </p:nvPr>
        </p:nvGraphicFramePr>
        <p:xfrm>
          <a:off x="609600" y="2316480"/>
          <a:ext cx="10972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736484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76871525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781703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Dimension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</a:t>
                      </a:r>
                      <a:r>
                        <a:rPr lang="en-US" dirty="0" err="1"/>
                        <a:t>WoS</a:t>
                      </a:r>
                      <a:r>
                        <a:rPr lang="en-US" dirty="0"/>
                        <a:t> 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value in an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75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9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220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Industry R&amp;D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45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Technology (cited by patents)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356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49445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7E0C-208A-8445-8C79-A4BAB6461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</a:t>
            </a:r>
            <a:r>
              <a:rPr lang="en-US" dirty="0" err="1"/>
              <a:t>WoS</a:t>
            </a:r>
            <a:r>
              <a:rPr lang="en-US" dirty="0"/>
              <a:t> science landscape</a:t>
            </a:r>
            <a:br>
              <a:rPr lang="en-US" dirty="0"/>
            </a:br>
            <a:r>
              <a:rPr lang="en-US" sz="2400" dirty="0"/>
              <a:t>(publication based classification, 4000 clusters)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</p:spTree>
    <p:extLst>
      <p:ext uri="{BB962C8B-B14F-4D97-AF65-F5344CB8AC3E}">
        <p14:creationId xmlns:p14="http://schemas.microsoft.com/office/powerpoint/2010/main" val="19232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(co-)authored by industry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F6B686-D38E-114C-A79F-7332486DF034}"/>
              </a:ext>
            </a:extLst>
          </p:cNvPr>
          <p:cNvSpPr/>
          <p:nvPr/>
        </p:nvSpPr>
        <p:spPr>
          <a:xfrm rot="20009583">
            <a:off x="6245903" y="2388633"/>
            <a:ext cx="2308485" cy="2797965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587814-7EAD-3F4A-8597-A0A739C96038}"/>
              </a:ext>
            </a:extLst>
          </p:cNvPr>
          <p:cNvSpPr/>
          <p:nvPr/>
        </p:nvSpPr>
        <p:spPr>
          <a:xfrm>
            <a:off x="2978150" y="3838456"/>
            <a:ext cx="3450722" cy="1364123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of papers not in English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464EED-3406-A04D-B35C-92AE569D5576}"/>
              </a:ext>
            </a:extLst>
          </p:cNvPr>
          <p:cNvSpPr/>
          <p:nvPr/>
        </p:nvSpPr>
        <p:spPr>
          <a:xfrm rot="1651135">
            <a:off x="3085802" y="1579677"/>
            <a:ext cx="1555750" cy="3649264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of papers cited by patents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9EB246-949E-0343-BF63-72AB7AE5B59A}"/>
              </a:ext>
            </a:extLst>
          </p:cNvPr>
          <p:cNvSpPr/>
          <p:nvPr/>
        </p:nvSpPr>
        <p:spPr>
          <a:xfrm>
            <a:off x="2978150" y="4060796"/>
            <a:ext cx="5381365" cy="1355239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352DB6-0AE9-4E49-8DA6-4CFE1FA697B5}"/>
              </a:ext>
            </a:extLst>
          </p:cNvPr>
          <p:cNvSpPr/>
          <p:nvPr/>
        </p:nvSpPr>
        <p:spPr>
          <a:xfrm>
            <a:off x="5801660" y="2481325"/>
            <a:ext cx="2385468" cy="1210138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of papers mentioned on Twitter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6C948F-9A8D-CD4F-968C-787FA5367B78}"/>
              </a:ext>
            </a:extLst>
          </p:cNvPr>
          <p:cNvSpPr/>
          <p:nvPr/>
        </p:nvSpPr>
        <p:spPr>
          <a:xfrm>
            <a:off x="3749303" y="1445927"/>
            <a:ext cx="1821706" cy="1809935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CB5514-DB46-ED45-9C6A-34543E7364AC}"/>
              </a:ext>
            </a:extLst>
          </p:cNvPr>
          <p:cNvSpPr/>
          <p:nvPr/>
        </p:nvSpPr>
        <p:spPr>
          <a:xfrm>
            <a:off x="2978150" y="3013024"/>
            <a:ext cx="3450722" cy="2189555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of papers mentioned in News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BE7CC2-0D14-CB4C-B71C-B5F0C6B93E8E}"/>
              </a:ext>
            </a:extLst>
          </p:cNvPr>
          <p:cNvSpPr/>
          <p:nvPr/>
        </p:nvSpPr>
        <p:spPr>
          <a:xfrm>
            <a:off x="2978151" y="2019301"/>
            <a:ext cx="3027909" cy="3183278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D873EC-2EE3-DB43-9534-2A7E364C56DF}"/>
              </a:ext>
            </a:extLst>
          </p:cNvPr>
          <p:cNvSpPr/>
          <p:nvPr/>
        </p:nvSpPr>
        <p:spPr>
          <a:xfrm>
            <a:off x="7827765" y="2796958"/>
            <a:ext cx="1611042" cy="1364123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of papers mentioned in policy documents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4D3E46-9103-6B4D-B311-5056C39B5488}"/>
              </a:ext>
            </a:extLst>
          </p:cNvPr>
          <p:cNvSpPr/>
          <p:nvPr/>
        </p:nvSpPr>
        <p:spPr>
          <a:xfrm>
            <a:off x="2978150" y="1572172"/>
            <a:ext cx="3450722" cy="3630407"/>
          </a:xfrm>
          <a:prstGeom prst="ellipse">
            <a:avLst/>
          </a:prstGeom>
          <a:solidFill>
            <a:schemeClr val="accent2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Baseline  </a:t>
            </a:r>
            <a:endParaRPr lang="en-GB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dirty="0"/>
              <a:t>Monitoring Non-scientific impacts of actors by </a:t>
            </a:r>
          </a:p>
          <a:p>
            <a:pPr marL="0" indent="0" algn="ctr">
              <a:buNone/>
            </a:pPr>
            <a:r>
              <a:rPr lang="en-GB" dirty="0"/>
              <a:t>Area-Based Connectedness (ABC) to society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8C3F7-FC65-004E-8E8D-DBBD976BAD40}"/>
              </a:ext>
            </a:extLst>
          </p:cNvPr>
          <p:cNvSpPr txBox="1"/>
          <p:nvPr/>
        </p:nvSpPr>
        <p:spPr>
          <a:xfrm>
            <a:off x="7455593" y="4820961"/>
            <a:ext cx="404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Data:</a:t>
            </a:r>
          </a:p>
          <a:p>
            <a:pPr marL="285750" indent="-285750">
              <a:buFontTx/>
              <a:buChar char="-"/>
            </a:pPr>
            <a:r>
              <a:rPr lang="en-US" dirty="0"/>
              <a:t>Web of Science (CWTS version)</a:t>
            </a:r>
          </a:p>
          <a:p>
            <a:pPr marL="285750" indent="-285750">
              <a:buFontTx/>
              <a:buChar char="-"/>
            </a:pPr>
            <a:r>
              <a:rPr lang="en-US" dirty="0"/>
              <a:t>Publication level classification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Altmetrics</a:t>
            </a:r>
            <a:r>
              <a:rPr lang="en-US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8517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practice: </a:t>
            </a:r>
            <a:br>
              <a:rPr lang="en-US" dirty="0"/>
            </a:br>
            <a:r>
              <a:rPr lang="en-US" dirty="0"/>
              <a:t>A case study a Faculty of Science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has 8 institutes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Institute of Environmental Sciences</a:t>
            </a:r>
          </a:p>
          <a:p>
            <a:r>
              <a:rPr lang="en-GB" dirty="0"/>
              <a:t>Institute of Biology</a:t>
            </a:r>
          </a:p>
          <a:p>
            <a:r>
              <a:rPr lang="en-GB" dirty="0" err="1"/>
              <a:t>Center</a:t>
            </a:r>
            <a:r>
              <a:rPr lang="en-GB" dirty="0"/>
              <a:t> for Drug Research</a:t>
            </a:r>
          </a:p>
          <a:p>
            <a:r>
              <a:rPr lang="en-GB" dirty="0"/>
              <a:t>Institute of Advanced Computer Science</a:t>
            </a:r>
          </a:p>
          <a:p>
            <a:r>
              <a:rPr lang="en-GB" dirty="0"/>
              <a:t>Institute of Chemistry</a:t>
            </a:r>
          </a:p>
          <a:p>
            <a:r>
              <a:rPr lang="en-GB" dirty="0"/>
              <a:t>Institute of Physics</a:t>
            </a:r>
          </a:p>
          <a:p>
            <a:r>
              <a:rPr lang="en-GB" dirty="0"/>
              <a:t>Mathematical Institute</a:t>
            </a:r>
          </a:p>
          <a:p>
            <a:r>
              <a:rPr lang="en-GB" dirty="0"/>
              <a:t>Observatory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Institute of Environmental Sciences (CML)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636" y="1484313"/>
            <a:ext cx="8582728" cy="45370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Institute of Environmental Sciences (CML) within the entire landscape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636" y="1484313"/>
            <a:ext cx="8582728" cy="45370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90AD7-8297-3F43-906C-172A50F353BB}"/>
              </a:ext>
            </a:extLst>
          </p:cNvPr>
          <p:cNvSpPr txBox="1"/>
          <p:nvPr/>
        </p:nvSpPr>
        <p:spPr>
          <a:xfrm>
            <a:off x="7532718" y="1484313"/>
            <a:ext cx="423385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323 - environmental </a:t>
            </a:r>
            <a:r>
              <a:rPr lang="en-US" dirty="0" err="1"/>
              <a:t>kuznets</a:t>
            </a:r>
            <a:r>
              <a:rPr lang="en-US" dirty="0"/>
              <a:t> curve; </a:t>
            </a:r>
          </a:p>
          <a:p>
            <a:r>
              <a:rPr lang="en-US" dirty="0"/>
              <a:t>economic growth; </a:t>
            </a:r>
          </a:p>
          <a:p>
            <a:r>
              <a:rPr lang="en-US" dirty="0"/>
              <a:t>urbanization; </a:t>
            </a:r>
          </a:p>
          <a:p>
            <a:r>
              <a:rPr lang="en-US" dirty="0"/>
              <a:t>electricity consumption;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69D73-345A-9448-AF50-EFD99AE051BB}"/>
              </a:ext>
            </a:extLst>
          </p:cNvPr>
          <p:cNvSpPr txBox="1"/>
          <p:nvPr/>
        </p:nvSpPr>
        <p:spPr>
          <a:xfrm>
            <a:off x="8315325" y="3148875"/>
            <a:ext cx="296106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391 - clonal integration; </a:t>
            </a:r>
          </a:p>
          <a:p>
            <a:r>
              <a:rPr lang="en-US" dirty="0"/>
              <a:t>facilitation; </a:t>
            </a:r>
          </a:p>
          <a:p>
            <a:r>
              <a:rPr lang="en-US" dirty="0"/>
              <a:t>clonal plant; </a:t>
            </a:r>
          </a:p>
          <a:p>
            <a:r>
              <a:rPr lang="en-US" dirty="0"/>
              <a:t>specific leaf area; </a:t>
            </a:r>
          </a:p>
          <a:p>
            <a:r>
              <a:rPr lang="en-US" dirty="0"/>
              <a:t>leaf trait; </a:t>
            </a:r>
          </a:p>
        </p:txBody>
      </p:sp>
    </p:spTree>
    <p:extLst>
      <p:ext uri="{BB962C8B-B14F-4D97-AF65-F5344CB8AC3E}">
        <p14:creationId xmlns:p14="http://schemas.microsoft.com/office/powerpoint/2010/main" val="1179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Institute of Environmental Sciences (CML) output characterized by ABC(industry)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636" y="1484313"/>
            <a:ext cx="8582728" cy="45370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90115-8F35-F845-BC23-D6F73AA620F1}"/>
              </a:ext>
            </a:extLst>
          </p:cNvPr>
          <p:cNvSpPr txBox="1"/>
          <p:nvPr/>
        </p:nvSpPr>
        <p:spPr>
          <a:xfrm>
            <a:off x="7532718" y="1484313"/>
            <a:ext cx="423385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323 - environmental </a:t>
            </a:r>
            <a:r>
              <a:rPr lang="en-US" dirty="0" err="1"/>
              <a:t>kuznets</a:t>
            </a:r>
            <a:r>
              <a:rPr lang="en-US" dirty="0"/>
              <a:t> curve; </a:t>
            </a:r>
          </a:p>
          <a:p>
            <a:r>
              <a:rPr lang="en-US" dirty="0"/>
              <a:t>economic growth; </a:t>
            </a:r>
          </a:p>
          <a:p>
            <a:r>
              <a:rPr lang="en-US" dirty="0"/>
              <a:t>urbanization; </a:t>
            </a:r>
          </a:p>
          <a:p>
            <a:r>
              <a:rPr lang="en-US" dirty="0"/>
              <a:t>electricity consumption;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2D7C7-09DB-0E4E-90F2-7029E0682C11}"/>
              </a:ext>
            </a:extLst>
          </p:cNvPr>
          <p:cNvSpPr txBox="1"/>
          <p:nvPr/>
        </p:nvSpPr>
        <p:spPr>
          <a:xfrm>
            <a:off x="8315325" y="3148875"/>
            <a:ext cx="296106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391 - clonal integration; </a:t>
            </a:r>
          </a:p>
          <a:p>
            <a:r>
              <a:rPr lang="en-US" dirty="0"/>
              <a:t>facilitation; </a:t>
            </a:r>
          </a:p>
          <a:p>
            <a:r>
              <a:rPr lang="en-US" dirty="0"/>
              <a:t>clonal plant; </a:t>
            </a:r>
          </a:p>
          <a:p>
            <a:r>
              <a:rPr lang="en-US" dirty="0"/>
              <a:t>specific leaf area; </a:t>
            </a:r>
          </a:p>
          <a:p>
            <a:r>
              <a:rPr lang="en-US" dirty="0"/>
              <a:t>leaf trait; </a:t>
            </a:r>
          </a:p>
        </p:txBody>
      </p:sp>
    </p:spTree>
    <p:extLst>
      <p:ext uri="{BB962C8B-B14F-4D97-AF65-F5344CB8AC3E}">
        <p14:creationId xmlns:p14="http://schemas.microsoft.com/office/powerpoint/2010/main" val="342513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Institute of Environmental Sciences (CML) output characterized by ABC(policy)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636" y="1484313"/>
            <a:ext cx="8582728" cy="45370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5A109-166C-E447-AA5E-F3F38C77C7DC}"/>
              </a:ext>
            </a:extLst>
          </p:cNvPr>
          <p:cNvSpPr txBox="1"/>
          <p:nvPr/>
        </p:nvSpPr>
        <p:spPr>
          <a:xfrm>
            <a:off x="7532718" y="1484313"/>
            <a:ext cx="423385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323 - environmental </a:t>
            </a:r>
            <a:r>
              <a:rPr lang="en-US" dirty="0" err="1"/>
              <a:t>kuznets</a:t>
            </a:r>
            <a:r>
              <a:rPr lang="en-US" dirty="0"/>
              <a:t> curve; </a:t>
            </a:r>
          </a:p>
          <a:p>
            <a:r>
              <a:rPr lang="en-US" dirty="0"/>
              <a:t>economic growth; </a:t>
            </a:r>
          </a:p>
          <a:p>
            <a:r>
              <a:rPr lang="en-US" dirty="0"/>
              <a:t>urbanization; </a:t>
            </a:r>
          </a:p>
          <a:p>
            <a:r>
              <a:rPr lang="en-US" dirty="0"/>
              <a:t>electricity consumption;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6D45D-5102-D14F-8D05-428F5675AE0F}"/>
              </a:ext>
            </a:extLst>
          </p:cNvPr>
          <p:cNvSpPr txBox="1"/>
          <p:nvPr/>
        </p:nvSpPr>
        <p:spPr>
          <a:xfrm>
            <a:off x="8315325" y="3148875"/>
            <a:ext cx="296106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391 - clonal integration; </a:t>
            </a:r>
          </a:p>
          <a:p>
            <a:r>
              <a:rPr lang="en-US" dirty="0"/>
              <a:t>facilitation; </a:t>
            </a:r>
          </a:p>
          <a:p>
            <a:r>
              <a:rPr lang="en-US" dirty="0"/>
              <a:t>clonal plant; </a:t>
            </a:r>
          </a:p>
          <a:p>
            <a:r>
              <a:rPr lang="en-US" dirty="0"/>
              <a:t>specific leaf area; </a:t>
            </a:r>
          </a:p>
          <a:p>
            <a:r>
              <a:rPr lang="en-US" dirty="0"/>
              <a:t>leaf trait;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E3937-1EF5-B248-B4A1-915A697A8EA7}"/>
              </a:ext>
            </a:extLst>
          </p:cNvPr>
          <p:cNvSpPr txBox="1"/>
          <p:nvPr/>
        </p:nvSpPr>
        <p:spPr>
          <a:xfrm>
            <a:off x="5815012" y="5163460"/>
            <a:ext cx="430438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185 - titanium dioxide nanoparticle; </a:t>
            </a:r>
          </a:p>
          <a:p>
            <a:r>
              <a:rPr lang="en-US" dirty="0"/>
              <a:t>genotoxicity; oxidative stress; </a:t>
            </a:r>
          </a:p>
          <a:p>
            <a:r>
              <a:rPr lang="en-US" dirty="0"/>
              <a:t>exposure; </a:t>
            </a:r>
          </a:p>
          <a:p>
            <a:r>
              <a:rPr lang="en-US" dirty="0"/>
              <a:t>daphnia magna;</a:t>
            </a:r>
          </a:p>
        </p:txBody>
      </p:sp>
    </p:spTree>
    <p:extLst>
      <p:ext uri="{BB962C8B-B14F-4D97-AF65-F5344CB8AC3E}">
        <p14:creationId xmlns:p14="http://schemas.microsoft.com/office/powerpoint/2010/main" val="2329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8B2F7-3781-8F44-8621-9134432E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Area-based vs actor-based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9E1D7-685E-7A41-A7B7-D57B15ED1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Actor-based: share of papers from actor A mentioned in policy docs</a:t>
            </a:r>
          </a:p>
          <a:p>
            <a:endParaRPr lang="en-US" dirty="0"/>
          </a:p>
          <a:p>
            <a:r>
              <a:rPr lang="en-US" dirty="0"/>
              <a:t>Area-based: output of actor A, characterized by the area Z in which A is active (inherited from 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3B90E-F204-1F42-A9A5-1BF58DC4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5EC03-E53A-3D4F-9FF4-381792C0F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990" y="4661408"/>
            <a:ext cx="1700213" cy="1700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B7638-0271-5045-8201-350302F43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289" y="2730721"/>
            <a:ext cx="4032111" cy="420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ABC profile of Institute of Environmental Sciences (CML)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715" y="1484313"/>
            <a:ext cx="7868569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ABC profile of Mathematical Institute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715" y="1484313"/>
            <a:ext cx="7868569" cy="45370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Altmetric</a:t>
            </a:r>
            <a:r>
              <a:rPr lang="en-US" dirty="0"/>
              <a:t> data and other </a:t>
            </a:r>
            <a:r>
              <a:rPr lang="en-US" b="1" i="1" dirty="0"/>
              <a:t>non-scholarly data </a:t>
            </a:r>
            <a:r>
              <a:rPr lang="en-US" dirty="0"/>
              <a:t>provide a productive facility to monitor non-scientific ’impacts' of science actors using Area-Based Connectedness (</a:t>
            </a:r>
            <a:r>
              <a:rPr lang="en-US" b="1" i="1" dirty="0"/>
              <a:t>ABC</a:t>
            </a:r>
            <a:r>
              <a:rPr lang="en-US" dirty="0"/>
              <a:t>) to society;</a:t>
            </a:r>
          </a:p>
          <a:p>
            <a:r>
              <a:rPr lang="en-US" dirty="0"/>
              <a:t>The ABC approach </a:t>
            </a:r>
          </a:p>
          <a:p>
            <a:pPr lvl="1"/>
            <a:r>
              <a:rPr lang="en-US" sz="2000" dirty="0"/>
              <a:t>Measures connectedness to society at the level of communities rather than the individual actors within;</a:t>
            </a:r>
          </a:p>
          <a:p>
            <a:pPr lvl="1"/>
            <a:r>
              <a:rPr lang="en-US" sz="2000" dirty="0"/>
              <a:t>Attributes more credit to content;</a:t>
            </a:r>
          </a:p>
          <a:p>
            <a:pPr lvl="1"/>
            <a:r>
              <a:rPr lang="en-US" sz="2000" dirty="0"/>
              <a:t>Is less vulnerable to manipulation and gaming.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assumptions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86"/>
            <a:ext cx="11239500" cy="2520322"/>
          </a:xfrm>
        </p:spPr>
        <p:txBody>
          <a:bodyPr/>
          <a:lstStyle/>
          <a:p>
            <a:r>
              <a:rPr lang="en-US" dirty="0"/>
              <a:t>Societal impact too diverse and complicated to assess in a ‘traditional’ quantitative way;</a:t>
            </a:r>
          </a:p>
          <a:p>
            <a:r>
              <a:rPr lang="en-US" dirty="0"/>
              <a:t>Societal connectedness may be a more productive approach;</a:t>
            </a:r>
          </a:p>
          <a:p>
            <a:r>
              <a:rPr lang="en-US" dirty="0"/>
              <a:t>Connectedness (same as societal impact) is not a merit of one actor only. It is a credit of a community/ research area.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" y="4030637"/>
            <a:ext cx="4860175" cy="27416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61756" y="4366693"/>
            <a:ext cx="2319053" cy="2043995"/>
            <a:chOff x="4854632" y="3935663"/>
            <a:chExt cx="2319053" cy="20439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632" y="3935663"/>
              <a:ext cx="2308167" cy="17311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65519" y="5456438"/>
              <a:ext cx="230816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Which one is more important?</a:t>
              </a:r>
              <a:endParaRPr lang="en-GB" sz="1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966" y="4030637"/>
            <a:ext cx="4154174" cy="27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76DE2-0DF9-114C-9855-462719A3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51B9C-0338-CC40-89A5-63F92C7C0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DEB1C-0CC8-2C4E-A6B6-9B75F24E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888D-9AB1-6B4D-8F49-EDCF20386FD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903A-915B-D144-80B7-D1167DF6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measure connectedness of research?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95B3-1B25-C849-AA67-4A43CF87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2248"/>
            <a:ext cx="10972800" cy="4536505"/>
          </a:xfrm>
        </p:spPr>
        <p:txBody>
          <a:bodyPr anchor="ctr"/>
          <a:lstStyle/>
          <a:p>
            <a:r>
              <a:rPr lang="en-US" b="1" i="1" dirty="0"/>
              <a:t>Academic output </a:t>
            </a:r>
            <a:r>
              <a:rPr lang="en-US" dirty="0"/>
              <a:t>connected to </a:t>
            </a:r>
            <a:r>
              <a:rPr lang="en-US" b="1" i="1" dirty="0"/>
              <a:t>society</a:t>
            </a:r>
            <a:r>
              <a:rPr lang="en-US" dirty="0"/>
              <a:t>;</a:t>
            </a:r>
          </a:p>
          <a:p>
            <a:r>
              <a:rPr lang="en-US" dirty="0"/>
              <a:t>Through signals between </a:t>
            </a:r>
            <a:r>
              <a:rPr lang="en-US" b="1" i="1" dirty="0"/>
              <a:t>research outputs </a:t>
            </a:r>
            <a:r>
              <a:rPr lang="en-US" dirty="0"/>
              <a:t>and </a:t>
            </a:r>
            <a:r>
              <a:rPr lang="en-US" b="1" i="1" dirty="0"/>
              <a:t>society</a:t>
            </a:r>
            <a:r>
              <a:rPr lang="en-US" dirty="0"/>
              <a:t>;</a:t>
            </a:r>
          </a:p>
          <a:p>
            <a:r>
              <a:rPr lang="en-US" dirty="0"/>
              <a:t>Signals from </a:t>
            </a:r>
            <a:r>
              <a:rPr lang="en-US" i="1" dirty="0"/>
              <a:t>both</a:t>
            </a:r>
            <a:r>
              <a:rPr lang="en-US" dirty="0"/>
              <a:t> sides;</a:t>
            </a:r>
          </a:p>
          <a:p>
            <a:r>
              <a:rPr lang="en-US" dirty="0"/>
              <a:t>Each signal represents a certain link/ connection/ interaction, </a:t>
            </a:r>
            <a:br>
              <a:rPr lang="en-US" dirty="0"/>
            </a:br>
            <a:r>
              <a:rPr lang="en-US" dirty="0"/>
              <a:t>a </a:t>
            </a:r>
            <a:r>
              <a:rPr lang="en-US" b="1" i="1" dirty="0"/>
              <a:t>dimension of connectedness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B3490-13E8-A543-8B50-DA9D552FC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1206500"/>
            <a:ext cx="2392123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D11F7E-82D8-6B45-AD40-7D96CFC0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952500"/>
            <a:ext cx="1905000" cy="190500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A8C0D57F-5DDB-4D4F-B193-1BB01517C7F3}"/>
              </a:ext>
            </a:extLst>
          </p:cNvPr>
          <p:cNvSpPr/>
          <p:nvPr/>
        </p:nvSpPr>
        <p:spPr>
          <a:xfrm>
            <a:off x="7831811" y="1912128"/>
            <a:ext cx="2032000" cy="3449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8564E521-0F7E-F041-92AE-D4EB9E93C13D}"/>
              </a:ext>
            </a:extLst>
          </p:cNvPr>
          <p:cNvSpPr/>
          <p:nvPr/>
        </p:nvSpPr>
        <p:spPr>
          <a:xfrm>
            <a:off x="7683500" y="1926433"/>
            <a:ext cx="2180311" cy="33062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B6BAD9B4-8541-A249-825C-CDC3D0AF5BA5}"/>
              </a:ext>
            </a:extLst>
          </p:cNvPr>
          <p:cNvSpPr/>
          <p:nvPr/>
        </p:nvSpPr>
        <p:spPr>
          <a:xfrm>
            <a:off x="7683500" y="1519960"/>
            <a:ext cx="2180311" cy="330628"/>
          </a:xfrm>
          <a:prstGeom prst="left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F1C78174-EEEE-824E-9243-DF480E666386}"/>
              </a:ext>
            </a:extLst>
          </p:cNvPr>
          <p:cNvSpPr/>
          <p:nvPr/>
        </p:nvSpPr>
        <p:spPr>
          <a:xfrm>
            <a:off x="7683500" y="1128828"/>
            <a:ext cx="2180311" cy="330628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B506A40A-0B4B-1D48-95BC-78927082BE97}"/>
              </a:ext>
            </a:extLst>
          </p:cNvPr>
          <p:cNvSpPr/>
          <p:nvPr/>
        </p:nvSpPr>
        <p:spPr>
          <a:xfrm>
            <a:off x="7683500" y="2318600"/>
            <a:ext cx="2180311" cy="330628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DFFA-8A8F-634C-99D8-C69669C9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Signals and dimensions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428196"/>
              </p:ext>
            </p:extLst>
          </p:nvPr>
        </p:nvGraphicFramePr>
        <p:xfrm>
          <a:off x="609600" y="1927225"/>
          <a:ext cx="109728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97759679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65692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02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Papers (co-)authored by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Industry R&amp;D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22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Papers published in local languages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 interest or 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Papers cited by patents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Technological or</a:t>
                      </a:r>
                      <a:r>
                        <a:rPr lang="en-US" baseline="0" dirty="0"/>
                        <a:t> commercial interest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887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Papers mentioned on twitter (or other social media)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 to general 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81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Papers mentioned in policy documents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Relating to political</a:t>
                      </a:r>
                      <a:r>
                        <a:rPr lang="en-US" baseline="0" dirty="0"/>
                        <a:t> issues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304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Papers mentioned in news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 to general 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854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365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6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71B948-28DC-7547-87A5-F238A599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53640"/>
            <a:ext cx="8186928" cy="1972056"/>
          </a:xfrm>
        </p:spPr>
        <p:txBody>
          <a:bodyPr>
            <a:normAutofit/>
          </a:bodyPr>
          <a:lstStyle/>
          <a:p>
            <a:r>
              <a:rPr lang="en-US" dirty="0"/>
              <a:t>How to use these signals: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Area-based connectedness</a:t>
            </a:r>
          </a:p>
        </p:txBody>
      </p:sp>
    </p:spTree>
    <p:extLst>
      <p:ext uri="{BB962C8B-B14F-4D97-AF65-F5344CB8AC3E}">
        <p14:creationId xmlns:p14="http://schemas.microsoft.com/office/powerpoint/2010/main" val="35515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067B3-2DD7-914F-A9D8-A6D0321FC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communities/ research areas?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B9818-6B97-8244-8096-34B3BB22F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is a collaborative effort;</a:t>
            </a:r>
          </a:p>
          <a:p>
            <a:r>
              <a:rPr lang="en-US" dirty="0"/>
              <a:t>It’s the </a:t>
            </a:r>
            <a:r>
              <a:rPr lang="en-US" b="1" i="1" dirty="0"/>
              <a:t>community</a:t>
            </a:r>
            <a:r>
              <a:rPr lang="en-US" dirty="0"/>
              <a:t> that has impact/ is connected, </a:t>
            </a:r>
            <a:r>
              <a:rPr lang="en-US" b="1" i="1" dirty="0"/>
              <a:t>not</a:t>
            </a:r>
            <a:r>
              <a:rPr lang="en-US" dirty="0"/>
              <a:t> the individual actor (sandbag);</a:t>
            </a:r>
          </a:p>
          <a:p>
            <a:r>
              <a:rPr lang="en-US" dirty="0"/>
              <a:t>Therefore, we should measure the interactions at the level of </a:t>
            </a:r>
            <a:r>
              <a:rPr lang="en-US" b="1" i="1" dirty="0"/>
              <a:t>research areas </a:t>
            </a:r>
            <a:r>
              <a:rPr lang="en-US" dirty="0"/>
              <a:t>(“walls of sandbags”);</a:t>
            </a:r>
          </a:p>
          <a:p>
            <a:r>
              <a:rPr lang="en-US" dirty="0"/>
              <a:t>How to define “walls of sandbags for flood defense”?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118A1-363F-6447-9B28-2C10F61B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849" y="4603750"/>
            <a:ext cx="3612151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1FA291-27D1-5941-B7EB-D16126A2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(communities)</a:t>
            </a:r>
          </a:p>
        </p:txBody>
      </p:sp>
    </p:spTree>
    <p:extLst>
      <p:ext uri="{BB962C8B-B14F-4D97-AF65-F5344CB8AC3E}">
        <p14:creationId xmlns:p14="http://schemas.microsoft.com/office/powerpoint/2010/main" val="32966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</a:t>
            </a:r>
            <a:r>
              <a:rPr lang="en-US" dirty="0" err="1"/>
              <a:t>WoS</a:t>
            </a:r>
            <a:r>
              <a:rPr lang="en-US" dirty="0"/>
              <a:t> science landscape</a:t>
            </a:r>
            <a:br>
              <a:rPr lang="en-US" dirty="0"/>
            </a:br>
            <a:r>
              <a:rPr lang="en-US" sz="2400" dirty="0"/>
              <a:t>(publication based classification, 4000 clusters, areas)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572172"/>
            <a:ext cx="8229600" cy="4361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8300" y="5448300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Physical </a:t>
            </a:r>
            <a:r>
              <a:rPr lang="en-US" dirty="0" err="1"/>
              <a:t>Sci</a:t>
            </a:r>
            <a:r>
              <a:rPr lang="en-US" dirty="0"/>
              <a:t> &amp; </a:t>
            </a:r>
            <a:r>
              <a:rPr lang="en-US" dirty="0" err="1"/>
              <a:t>Engin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800" y="2019300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r>
              <a:rPr lang="en-US" dirty="0"/>
              <a:t> &amp; </a:t>
            </a:r>
            <a:r>
              <a:rPr lang="en-US" dirty="0" err="1"/>
              <a:t>CompSci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1800" y="1834634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Social </a:t>
            </a:r>
            <a:r>
              <a:rPr lang="en-US" dirty="0" err="1"/>
              <a:t>Sci</a:t>
            </a:r>
            <a:r>
              <a:rPr lang="en-US" dirty="0"/>
              <a:t> &amp; Hum.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800" y="5416034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856" y="3429000"/>
            <a:ext cx="25527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Life &amp; Earth</a:t>
            </a:r>
          </a:p>
        </p:txBody>
      </p:sp>
    </p:spTree>
    <p:extLst>
      <p:ext uri="{BB962C8B-B14F-4D97-AF65-F5344CB8AC3E}">
        <p14:creationId xmlns:p14="http://schemas.microsoft.com/office/powerpoint/2010/main" val="18712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44E6BE19-D2C1-2841-B650-A14BCFE0BA0E}" vid="{B6E2989A-45BB-DF4F-857F-9BC4A460D3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1103</Words>
  <Application>Microsoft Macintosh PowerPoint</Application>
  <PresentationFormat>Widescreen</PresentationFormat>
  <Paragraphs>230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Lucida Sans</vt:lpstr>
      <vt:lpstr>Office Theme</vt:lpstr>
      <vt:lpstr>Advanced bibliometric analysis in the context of research evaluation: Area Based Connectedness (ABC) to society</vt:lpstr>
      <vt:lpstr>Baseline  </vt:lpstr>
      <vt:lpstr>Key assumptions</vt:lpstr>
      <vt:lpstr>How to measure connectedness of research?</vt:lpstr>
      <vt:lpstr>Signals and dimensions </vt:lpstr>
      <vt:lpstr>How to use these signals:  Area-based connectedness</vt:lpstr>
      <vt:lpstr>About the communities/ research areas?</vt:lpstr>
      <vt:lpstr>Research areas (communities)</vt:lpstr>
      <vt:lpstr>Consider the WoS science landscape (publication based classification, 4000 clusters, areas)</vt:lpstr>
      <vt:lpstr>About each research area, we know:</vt:lpstr>
      <vt:lpstr>What else do we know about each cluster/area?</vt:lpstr>
      <vt:lpstr>Some statistics (2014-2017) for signals</vt:lpstr>
      <vt:lpstr>Back to the WoS science landscape (publication based classification, 4000 clusters)</vt:lpstr>
      <vt:lpstr>Share (co-)authored by industry</vt:lpstr>
      <vt:lpstr>Share of papers not in English</vt:lpstr>
      <vt:lpstr>Share of papers cited by patents</vt:lpstr>
      <vt:lpstr>Share of papers mentioned on Twitter</vt:lpstr>
      <vt:lpstr>Share of papers mentioned in News</vt:lpstr>
      <vt:lpstr>Share of papers mentioned in policy documents</vt:lpstr>
      <vt:lpstr>In practice:  A case study a Faculty of Science</vt:lpstr>
      <vt:lpstr>Faculty has 8 institutes</vt:lpstr>
      <vt:lpstr>Institute of Environmental Sciences (CML) </vt:lpstr>
      <vt:lpstr>Institute of Environmental Sciences (CML) within the entire landscape</vt:lpstr>
      <vt:lpstr>Institute of Environmental Sciences (CML) output characterized by ABC(industry) </vt:lpstr>
      <vt:lpstr>Institute of Environmental Sciences (CML) output characterized by ABC(policy) </vt:lpstr>
      <vt:lpstr>Area-based vs actor-based</vt:lpstr>
      <vt:lpstr>ABC profile of Institute of Environmental Sciences (CML)</vt:lpstr>
      <vt:lpstr>ABC profile of Mathematical Institute </vt:lpstr>
      <vt:lpstr>Take away</vt:lpstr>
      <vt:lpstr>End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evaluation: Area Based Connectedness (ABC) to society</dc:title>
  <dc:creator>ed noyons</dc:creator>
  <cp:lastModifiedBy>ed noyons</cp:lastModifiedBy>
  <cp:revision>46</cp:revision>
  <dcterms:created xsi:type="dcterms:W3CDTF">2019-02-21T08:29:58Z</dcterms:created>
  <dcterms:modified xsi:type="dcterms:W3CDTF">2019-10-31T13:35:17Z</dcterms:modified>
</cp:coreProperties>
</file>